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0"/>
  </p:notesMasterIdLst>
  <p:sldIdLst>
    <p:sldId id="256" r:id="rId2"/>
    <p:sldId id="270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5" r:id="rId11"/>
    <p:sldId id="264" r:id="rId12"/>
    <p:sldId id="266" r:id="rId13"/>
    <p:sldId id="267" r:id="rId14"/>
    <p:sldId id="268" r:id="rId15"/>
    <p:sldId id="269" r:id="rId16"/>
    <p:sldId id="273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8F4607-03E6-482B-8AC2-71F49A01188C}" v="9" dt="2019-10-08T06:37:17.7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05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er Widen" userId="a5935c967f2dfd7b" providerId="LiveId" clId="{9AFAEC87-4B5D-455A-987D-057F846CF356}"/>
    <pc:docChg chg="undo custSel addSld delSld modSld">
      <pc:chgData name="Pher Widen" userId="a5935c967f2dfd7b" providerId="LiveId" clId="{9AFAEC87-4B5D-455A-987D-057F846CF356}" dt="2019-08-12T12:05:20.917" v="874" actId="20577"/>
      <pc:docMkLst>
        <pc:docMk/>
      </pc:docMkLst>
      <pc:sldChg chg="modSp">
        <pc:chgData name="Pher Widen" userId="a5935c967f2dfd7b" providerId="LiveId" clId="{9AFAEC87-4B5D-455A-987D-057F846CF356}" dt="2019-08-07T17:23:20.788" v="107" actId="313"/>
        <pc:sldMkLst>
          <pc:docMk/>
          <pc:sldMk cId="1800049194" sldId="257"/>
        </pc:sldMkLst>
        <pc:spChg chg="mod">
          <ac:chgData name="Pher Widen" userId="a5935c967f2dfd7b" providerId="LiveId" clId="{9AFAEC87-4B5D-455A-987D-057F846CF356}" dt="2019-08-07T17:23:20.788" v="107" actId="313"/>
          <ac:spMkLst>
            <pc:docMk/>
            <pc:sldMk cId="1800049194" sldId="257"/>
            <ac:spMk id="3" creationId="{00000000-0000-0000-0000-000000000000}"/>
          </ac:spMkLst>
        </pc:spChg>
      </pc:sldChg>
      <pc:sldChg chg="modSp">
        <pc:chgData name="Pher Widen" userId="a5935c967f2dfd7b" providerId="LiveId" clId="{9AFAEC87-4B5D-455A-987D-057F846CF356}" dt="2019-08-07T17:23:52.899" v="109" actId="20577"/>
        <pc:sldMkLst>
          <pc:docMk/>
          <pc:sldMk cId="2589397554" sldId="258"/>
        </pc:sldMkLst>
        <pc:spChg chg="mod">
          <ac:chgData name="Pher Widen" userId="a5935c967f2dfd7b" providerId="LiveId" clId="{9AFAEC87-4B5D-455A-987D-057F846CF356}" dt="2019-08-07T17:23:52.899" v="109" actId="20577"/>
          <ac:spMkLst>
            <pc:docMk/>
            <pc:sldMk cId="2589397554" sldId="258"/>
            <ac:spMk id="3" creationId="{00000000-0000-0000-0000-000000000000}"/>
          </ac:spMkLst>
        </pc:spChg>
      </pc:sldChg>
      <pc:sldChg chg="modSp">
        <pc:chgData name="Pher Widen" userId="a5935c967f2dfd7b" providerId="LiveId" clId="{9AFAEC87-4B5D-455A-987D-057F846CF356}" dt="2019-08-07T17:27:08.782" v="113" actId="20577"/>
        <pc:sldMkLst>
          <pc:docMk/>
          <pc:sldMk cId="877965876" sldId="259"/>
        </pc:sldMkLst>
        <pc:spChg chg="mod">
          <ac:chgData name="Pher Widen" userId="a5935c967f2dfd7b" providerId="LiveId" clId="{9AFAEC87-4B5D-455A-987D-057F846CF356}" dt="2019-08-07T17:27:08.782" v="113" actId="20577"/>
          <ac:spMkLst>
            <pc:docMk/>
            <pc:sldMk cId="877965876" sldId="259"/>
            <ac:spMk id="3" creationId="{00000000-0000-0000-0000-000000000000}"/>
          </ac:spMkLst>
        </pc:spChg>
      </pc:sldChg>
      <pc:sldChg chg="modSp">
        <pc:chgData name="Pher Widen" userId="a5935c967f2dfd7b" providerId="LiveId" clId="{9AFAEC87-4B5D-455A-987D-057F846CF356}" dt="2019-08-07T17:31:20.014" v="161" actId="13926"/>
        <pc:sldMkLst>
          <pc:docMk/>
          <pc:sldMk cId="2670706782" sldId="265"/>
        </pc:sldMkLst>
        <pc:spChg chg="mod">
          <ac:chgData name="Pher Widen" userId="a5935c967f2dfd7b" providerId="LiveId" clId="{9AFAEC87-4B5D-455A-987D-057F846CF356}" dt="2019-08-07T17:31:20.014" v="161" actId="13926"/>
          <ac:spMkLst>
            <pc:docMk/>
            <pc:sldMk cId="2670706782" sldId="265"/>
            <ac:spMk id="3" creationId="{00000000-0000-0000-0000-000000000000}"/>
          </ac:spMkLst>
        </pc:spChg>
      </pc:sldChg>
      <pc:sldChg chg="modSp modAnim">
        <pc:chgData name="Pher Widen" userId="a5935c967f2dfd7b" providerId="LiveId" clId="{9AFAEC87-4B5D-455A-987D-057F846CF356}" dt="2019-08-07T17:35:09.402" v="239" actId="20577"/>
        <pc:sldMkLst>
          <pc:docMk/>
          <pc:sldMk cId="1724020459" sldId="266"/>
        </pc:sldMkLst>
        <pc:spChg chg="mod">
          <ac:chgData name="Pher Widen" userId="a5935c967f2dfd7b" providerId="LiveId" clId="{9AFAEC87-4B5D-455A-987D-057F846CF356}" dt="2019-08-07T17:35:09.402" v="239" actId="20577"/>
          <ac:spMkLst>
            <pc:docMk/>
            <pc:sldMk cId="1724020459" sldId="266"/>
            <ac:spMk id="3" creationId="{00000000-0000-0000-0000-000000000000}"/>
          </ac:spMkLst>
        </pc:spChg>
      </pc:sldChg>
      <pc:sldChg chg="modSp">
        <pc:chgData name="Pher Widen" userId="a5935c967f2dfd7b" providerId="LiveId" clId="{9AFAEC87-4B5D-455A-987D-057F846CF356}" dt="2019-08-07T17:36:08.204" v="250" actId="20577"/>
        <pc:sldMkLst>
          <pc:docMk/>
          <pc:sldMk cId="2581233304" sldId="267"/>
        </pc:sldMkLst>
        <pc:spChg chg="mod">
          <ac:chgData name="Pher Widen" userId="a5935c967f2dfd7b" providerId="LiveId" clId="{9AFAEC87-4B5D-455A-987D-057F846CF356}" dt="2019-08-07T17:36:08.204" v="250" actId="20577"/>
          <ac:spMkLst>
            <pc:docMk/>
            <pc:sldMk cId="2581233304" sldId="267"/>
            <ac:spMk id="3" creationId="{00000000-0000-0000-0000-000000000000}"/>
          </ac:spMkLst>
        </pc:spChg>
      </pc:sldChg>
      <pc:sldChg chg="modSp">
        <pc:chgData name="Pher Widen" userId="a5935c967f2dfd7b" providerId="LiveId" clId="{9AFAEC87-4B5D-455A-987D-057F846CF356}" dt="2019-08-07T17:38:08.313" v="320" actId="20577"/>
        <pc:sldMkLst>
          <pc:docMk/>
          <pc:sldMk cId="2555728246" sldId="268"/>
        </pc:sldMkLst>
        <pc:spChg chg="mod">
          <ac:chgData name="Pher Widen" userId="a5935c967f2dfd7b" providerId="LiveId" clId="{9AFAEC87-4B5D-455A-987D-057F846CF356}" dt="2019-08-07T17:38:08.313" v="320" actId="20577"/>
          <ac:spMkLst>
            <pc:docMk/>
            <pc:sldMk cId="2555728246" sldId="268"/>
            <ac:spMk id="3" creationId="{00000000-0000-0000-0000-000000000000}"/>
          </ac:spMkLst>
        </pc:spChg>
      </pc:sldChg>
      <pc:sldChg chg="modSp">
        <pc:chgData name="Pher Widen" userId="a5935c967f2dfd7b" providerId="LiveId" clId="{9AFAEC87-4B5D-455A-987D-057F846CF356}" dt="2019-08-12T12:05:20.917" v="874" actId="20577"/>
        <pc:sldMkLst>
          <pc:docMk/>
          <pc:sldMk cId="4293035154" sldId="270"/>
        </pc:sldMkLst>
        <pc:spChg chg="mod">
          <ac:chgData name="Pher Widen" userId="a5935c967f2dfd7b" providerId="LiveId" clId="{9AFAEC87-4B5D-455A-987D-057F846CF356}" dt="2019-08-12T12:05:20.917" v="874" actId="20577"/>
          <ac:spMkLst>
            <pc:docMk/>
            <pc:sldMk cId="4293035154" sldId="270"/>
            <ac:spMk id="3" creationId="{00000000-0000-0000-0000-000000000000}"/>
          </ac:spMkLst>
        </pc:spChg>
      </pc:sldChg>
      <pc:sldChg chg="modSp">
        <pc:chgData name="Pher Widen" userId="a5935c967f2dfd7b" providerId="LiveId" clId="{9AFAEC87-4B5D-455A-987D-057F846CF356}" dt="2019-08-12T12:02:26.773" v="799" actId="14100"/>
        <pc:sldMkLst>
          <pc:docMk/>
          <pc:sldMk cId="4056716228" sldId="272"/>
        </pc:sldMkLst>
        <pc:spChg chg="mod">
          <ac:chgData name="Pher Widen" userId="a5935c967f2dfd7b" providerId="LiveId" clId="{9AFAEC87-4B5D-455A-987D-057F846CF356}" dt="2019-08-12T12:02:26.773" v="799" actId="14100"/>
          <ac:spMkLst>
            <pc:docMk/>
            <pc:sldMk cId="4056716228" sldId="272"/>
            <ac:spMk id="3" creationId="{00000000-0000-0000-0000-000000000000}"/>
          </ac:spMkLst>
        </pc:spChg>
      </pc:sldChg>
      <pc:sldChg chg="modSp add">
        <pc:chgData name="Pher Widen" userId="a5935c967f2dfd7b" providerId="LiveId" clId="{9AFAEC87-4B5D-455A-987D-057F846CF356}" dt="2019-08-07T17:50:58.441" v="748" actId="20577"/>
        <pc:sldMkLst>
          <pc:docMk/>
          <pc:sldMk cId="3967162921" sldId="273"/>
        </pc:sldMkLst>
        <pc:spChg chg="mod">
          <ac:chgData name="Pher Widen" userId="a5935c967f2dfd7b" providerId="LiveId" clId="{9AFAEC87-4B5D-455A-987D-057F846CF356}" dt="2019-08-07T17:44:10.764" v="363" actId="14100"/>
          <ac:spMkLst>
            <pc:docMk/>
            <pc:sldMk cId="3967162921" sldId="273"/>
            <ac:spMk id="2" creationId="{534E494E-98CD-4973-84F4-41D3869DF4AF}"/>
          </ac:spMkLst>
        </pc:spChg>
        <pc:spChg chg="mod">
          <ac:chgData name="Pher Widen" userId="a5935c967f2dfd7b" providerId="LiveId" clId="{9AFAEC87-4B5D-455A-987D-057F846CF356}" dt="2019-08-07T17:50:58.441" v="748" actId="20577"/>
          <ac:spMkLst>
            <pc:docMk/>
            <pc:sldMk cId="3967162921" sldId="273"/>
            <ac:spMk id="3" creationId="{966B2760-611B-4FEA-B279-B4D85B02E93B}"/>
          </ac:spMkLst>
        </pc:spChg>
      </pc:sldChg>
    </pc:docChg>
  </pc:docChgLst>
  <pc:docChgLst>
    <pc:chgData name="Pher Widen" userId="a5935c967f2dfd7b" providerId="LiveId" clId="{F45A4ED0-1565-44C6-8AFE-BCDA3C4474E8}"/>
    <pc:docChg chg="modSld">
      <pc:chgData name="Pher Widen" userId="a5935c967f2dfd7b" providerId="LiveId" clId="{F45A4ED0-1565-44C6-8AFE-BCDA3C4474E8}" dt="2019-08-13T21:04:07.242" v="35" actId="20577"/>
      <pc:docMkLst>
        <pc:docMk/>
      </pc:docMkLst>
      <pc:sldChg chg="modSp">
        <pc:chgData name="Pher Widen" userId="a5935c967f2dfd7b" providerId="LiveId" clId="{F45A4ED0-1565-44C6-8AFE-BCDA3C4474E8}" dt="2019-08-13T20:54:38.154" v="1" actId="20577"/>
        <pc:sldMkLst>
          <pc:docMk/>
          <pc:sldMk cId="2589397554" sldId="258"/>
        </pc:sldMkLst>
        <pc:spChg chg="mod">
          <ac:chgData name="Pher Widen" userId="a5935c967f2dfd7b" providerId="LiveId" clId="{F45A4ED0-1565-44C6-8AFE-BCDA3C4474E8}" dt="2019-08-13T20:54:38.154" v="1" actId="20577"/>
          <ac:spMkLst>
            <pc:docMk/>
            <pc:sldMk cId="2589397554" sldId="258"/>
            <ac:spMk id="3" creationId="{00000000-0000-0000-0000-000000000000}"/>
          </ac:spMkLst>
        </pc:spChg>
      </pc:sldChg>
      <pc:sldChg chg="modSp">
        <pc:chgData name="Pher Widen" userId="a5935c967f2dfd7b" providerId="LiveId" clId="{F45A4ED0-1565-44C6-8AFE-BCDA3C4474E8}" dt="2019-08-13T20:58:51.300" v="6" actId="20577"/>
        <pc:sldMkLst>
          <pc:docMk/>
          <pc:sldMk cId="2670706782" sldId="265"/>
        </pc:sldMkLst>
        <pc:spChg chg="mod">
          <ac:chgData name="Pher Widen" userId="a5935c967f2dfd7b" providerId="LiveId" clId="{F45A4ED0-1565-44C6-8AFE-BCDA3C4474E8}" dt="2019-08-13T20:58:51.300" v="6" actId="20577"/>
          <ac:spMkLst>
            <pc:docMk/>
            <pc:sldMk cId="2670706782" sldId="265"/>
            <ac:spMk id="3" creationId="{00000000-0000-0000-0000-000000000000}"/>
          </ac:spMkLst>
        </pc:spChg>
      </pc:sldChg>
      <pc:sldChg chg="modSp">
        <pc:chgData name="Pher Widen" userId="a5935c967f2dfd7b" providerId="LiveId" clId="{F45A4ED0-1565-44C6-8AFE-BCDA3C4474E8}" dt="2019-08-13T21:04:07.242" v="35" actId="20577"/>
        <pc:sldMkLst>
          <pc:docMk/>
          <pc:sldMk cId="3967162921" sldId="273"/>
        </pc:sldMkLst>
        <pc:spChg chg="mod">
          <ac:chgData name="Pher Widen" userId="a5935c967f2dfd7b" providerId="LiveId" clId="{F45A4ED0-1565-44C6-8AFE-BCDA3C4474E8}" dt="2019-08-13T21:04:07.242" v="35" actId="20577"/>
          <ac:spMkLst>
            <pc:docMk/>
            <pc:sldMk cId="3967162921" sldId="273"/>
            <ac:spMk id="3" creationId="{966B2760-611B-4FEA-B279-B4D85B02E93B}"/>
          </ac:spMkLst>
        </pc:spChg>
      </pc:sldChg>
    </pc:docChg>
  </pc:docChgLst>
  <pc:docChgLst>
    <pc:chgData name="Pher Widen" userId="a5935c967f2dfd7b" providerId="LiveId" clId="{D925A90F-266D-4048-B9EA-256089CD4624}"/>
  </pc:docChgLst>
  <pc:docChgLst>
    <pc:chgData name="Pher Widen" userId="a5935c967f2dfd7b" providerId="LiveId" clId="{668F4607-03E6-482B-8AC2-71F49A01188C}"/>
    <pc:docChg chg="modSld">
      <pc:chgData name="Pher Widen" userId="a5935c967f2dfd7b" providerId="LiveId" clId="{668F4607-03E6-482B-8AC2-71F49A01188C}" dt="2019-10-08T06:37:17.749" v="8" actId="20577"/>
      <pc:docMkLst>
        <pc:docMk/>
      </pc:docMkLst>
      <pc:sldChg chg="modSp">
        <pc:chgData name="Pher Widen" userId="a5935c967f2dfd7b" providerId="LiveId" clId="{668F4607-03E6-482B-8AC2-71F49A01188C}" dt="2019-10-08T06:36:12.560" v="5" actId="20577"/>
        <pc:sldMkLst>
          <pc:docMk/>
          <pc:sldMk cId="2670706782" sldId="265"/>
        </pc:sldMkLst>
        <pc:spChg chg="mod">
          <ac:chgData name="Pher Widen" userId="a5935c967f2dfd7b" providerId="LiveId" clId="{668F4607-03E6-482B-8AC2-71F49A01188C}" dt="2019-10-08T06:36:12.560" v="5" actId="20577"/>
          <ac:spMkLst>
            <pc:docMk/>
            <pc:sldMk cId="2670706782" sldId="265"/>
            <ac:spMk id="3" creationId="{00000000-0000-0000-0000-000000000000}"/>
          </ac:spMkLst>
        </pc:spChg>
      </pc:sldChg>
      <pc:sldChg chg="modSp modAnim">
        <pc:chgData name="Pher Widen" userId="a5935c967f2dfd7b" providerId="LiveId" clId="{668F4607-03E6-482B-8AC2-71F49A01188C}" dt="2019-10-08T06:37:17.749" v="8" actId="20577"/>
        <pc:sldMkLst>
          <pc:docMk/>
          <pc:sldMk cId="1724020459" sldId="266"/>
        </pc:sldMkLst>
        <pc:spChg chg="mod">
          <ac:chgData name="Pher Widen" userId="a5935c967f2dfd7b" providerId="LiveId" clId="{668F4607-03E6-482B-8AC2-71F49A01188C}" dt="2019-10-08T06:37:17.749" v="8" actId="20577"/>
          <ac:spMkLst>
            <pc:docMk/>
            <pc:sldMk cId="1724020459" sldId="26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D1594-70B9-4089-AF36-4D779C04AD74}" type="datetimeFigureOut">
              <a:rPr lang="sv-SE" smtClean="0"/>
              <a:t>2019-10-08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58C8F-2781-45C6-BEC4-3556A6E6944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1062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D41E654-B39F-412E-96A8-BBADB966680B}" type="datetime1">
              <a:rPr lang="sv-SE" smtClean="0"/>
              <a:t>2019-10-08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sv-SE" dirty="0"/>
              <a:t>PRW LiU 2016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F0FDE27-082D-452C-8E84-9B498D0DE17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3855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1CFF-02F1-4F52-AF27-D83A6AE13E4C}" type="datetime1">
              <a:rPr lang="sv-SE" smtClean="0"/>
              <a:t>2019-10-08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2016</a:t>
            </a:r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F0FDE27-082D-452C-8E84-9B498D0DE17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107783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1CFF-02F1-4F52-AF27-D83A6AE13E4C}" type="datetime1">
              <a:rPr lang="sv-SE" smtClean="0"/>
              <a:t>2019-10-08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2016</a:t>
            </a:r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F0FDE27-082D-452C-8E84-9B498D0DE17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5572688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1CFF-02F1-4F52-AF27-D83A6AE13E4C}" type="datetime1">
              <a:rPr lang="sv-SE" smtClean="0"/>
              <a:t>2019-10-08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2016</a:t>
            </a:r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F0FDE27-082D-452C-8E84-9B498D0DE17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9543631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1CFF-02F1-4F52-AF27-D83A6AE13E4C}" type="datetime1">
              <a:rPr lang="sv-SE" smtClean="0"/>
              <a:t>2019-10-08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2016</a:t>
            </a:r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F0FDE27-082D-452C-8E84-9B498D0DE17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9602667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1CFF-02F1-4F52-AF27-D83A6AE13E4C}" type="datetime1">
              <a:rPr lang="sv-SE" smtClean="0"/>
              <a:t>2019-10-08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F0FDE27-082D-452C-8E84-9B498D0DE17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834078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/>
              <a:t>Klicka på ikonen för att lägga till en bild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1CFF-02F1-4F52-AF27-D83A6AE13E4C}" type="datetime1">
              <a:rPr lang="sv-SE" smtClean="0"/>
              <a:t>2019-10-08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F0FDE27-082D-452C-8E84-9B498D0DE17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77893219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920397B8-E823-439D-B62D-2CF43F94F44E}" type="datetime1">
              <a:rPr lang="sv-SE" smtClean="0"/>
              <a:t>2019-10-08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r>
              <a:rPr lang="sv-SE" dirty="0"/>
              <a:t>PRW LiU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F0FDE27-082D-452C-8E84-9B498D0DE17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229378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1B88A-47D4-411C-9BC9-CAFAC45F7085}" type="datetime1">
              <a:rPr lang="sv-SE" smtClean="0"/>
              <a:t>2019-10-08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r>
              <a:rPr lang="sv-SE" dirty="0"/>
              <a:t>PRW LiU 2016</a:t>
            </a:r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F0FDE27-082D-452C-8E84-9B498D0DE17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301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D484E-5182-43C9-9159-4F7C524B1CD2}" type="datetime1">
              <a:rPr lang="sv-SE" smtClean="0"/>
              <a:t>2019-10-08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F0FDE27-082D-452C-8E84-9B498D0DE17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006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E674-EC62-4B35-9878-EDC1F314D23D}" type="datetime1">
              <a:rPr lang="sv-SE" smtClean="0"/>
              <a:t>2019-10-08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2016</a:t>
            </a:r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F0FDE27-082D-452C-8E84-9B498D0DE17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3343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1CFF-02F1-4F52-AF27-D83A6AE13E4C}" type="datetime1">
              <a:rPr lang="sv-SE" smtClean="0"/>
              <a:t>2019-10-08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F0FDE27-082D-452C-8E84-9B498D0DE17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740922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649E1-6E41-4180-8894-860F43852C66}" type="datetime1">
              <a:rPr lang="sv-SE" smtClean="0"/>
              <a:t>2019-10-08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F0FDE27-082D-452C-8E84-9B498D0DE17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9452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C16F-23D0-4498-9B1C-B906ED99A17A}" type="datetime1">
              <a:rPr lang="sv-SE" smtClean="0"/>
              <a:t>2019-10-08</a:t>
            </a:fld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F0FDE27-082D-452C-8E84-9B498D0DE17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9075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5DEAB-AB26-4662-A867-D3AD8C506083}" type="datetime1">
              <a:rPr lang="sv-SE" smtClean="0"/>
              <a:t>2019-10-08</a:t>
            </a:fld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F0FDE27-082D-452C-8E84-9B498D0DE17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5675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1CFF-02F1-4F52-AF27-D83A6AE13E4C}" type="datetime1">
              <a:rPr lang="sv-SE" smtClean="0"/>
              <a:t>2019-10-08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2016</a:t>
            </a:r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F0FDE27-082D-452C-8E84-9B498D0DE17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9835006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E887-72F1-49AF-91B5-2B89EDC0FD89}" type="datetime1">
              <a:rPr lang="sv-SE" smtClean="0"/>
              <a:t>2019-10-08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2016</a:t>
            </a:r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F0FDE27-082D-452C-8E84-9B498D0DE17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3114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6E691CFF-02F1-4F52-AF27-D83A6AE13E4C}" type="datetime1">
              <a:rPr lang="sv-SE" smtClean="0"/>
              <a:t>2019-10-08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PRW LiU 2016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BF0FDE27-082D-452C-8E84-9B498D0DE17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2702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  <p:sldLayoutId id="2147483857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Diskrimineringslagstiftning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Diskriminering är när åtskillnad görs mellan olika människor som inte bygger på meriter eller talanger. I begreppet Diskriminering är underförstått att åtskillnaden innebär något negativt för den drabbade.</a:t>
            </a:r>
          </a:p>
          <a:p>
            <a:r>
              <a:rPr lang="sv-SE" dirty="0"/>
              <a:t>2009 infördes en sammanhållen diskrimineringslag</a:t>
            </a:r>
          </a:p>
          <a:p>
            <a:r>
              <a:rPr lang="sv-SE" dirty="0"/>
              <a:t>Diskrimineringsombudsmannen (DO) inrättades 2009,  är myndighet som har i uppdrag att upprätthålla diskrimineringslagstiftningens efterlevnad </a:t>
            </a:r>
          </a:p>
          <a:p>
            <a:r>
              <a:rPr lang="sv-SE" dirty="0"/>
              <a:t>Diskrimineringslagen är tvingande, avtal får inte träffas som ger sämre skydd än vad lagen förskriver.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2019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DE27-082D-452C-8E84-9B498D0DE174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248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Tillåtna undantag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248472"/>
          </a:xfrm>
        </p:spPr>
        <p:txBody>
          <a:bodyPr>
            <a:normAutofit/>
          </a:bodyPr>
          <a:lstStyle/>
          <a:p>
            <a:r>
              <a:rPr lang="sv-SE" dirty="0"/>
              <a:t>Hänsyn till arbetets särskilda natur (trossamfund, politiska anställningar)</a:t>
            </a:r>
          </a:p>
          <a:p>
            <a:r>
              <a:rPr lang="sv-SE" dirty="0"/>
              <a:t>Positiv särbehandling (endast tillåten på grund av kön)</a:t>
            </a:r>
          </a:p>
          <a:p>
            <a:r>
              <a:rPr lang="sv-SE" dirty="0"/>
              <a:t>Hänsyn till ålder (tillämpning av pension, invaliditets- och efterlevande förmåner i avtal, omsorg om ungas arbetsmiljö, arbetstid)</a:t>
            </a:r>
          </a:p>
          <a:p>
            <a:r>
              <a:rPr lang="sv-SE" dirty="0"/>
              <a:t>Godtagbar särbehandling på grund av ålder (</a:t>
            </a:r>
            <a:r>
              <a:rPr lang="sv-SE" dirty="0">
                <a:highlight>
                  <a:srgbClr val="FFFF00"/>
                </a:highlight>
              </a:rPr>
              <a:t>ett berättigat </a:t>
            </a:r>
            <a:r>
              <a:rPr lang="sv-SE" dirty="0"/>
              <a:t>syfte och att agerandet är </a:t>
            </a:r>
            <a:r>
              <a:rPr lang="sv-SE" dirty="0">
                <a:highlight>
                  <a:srgbClr val="FFFF00"/>
                </a:highlight>
              </a:rPr>
              <a:t>lämpligt</a:t>
            </a:r>
            <a:r>
              <a:rPr lang="sv-SE" dirty="0"/>
              <a:t> och </a:t>
            </a:r>
            <a:r>
              <a:rPr lang="sv-SE" dirty="0">
                <a:highlight>
                  <a:srgbClr val="FFFF00"/>
                </a:highlight>
              </a:rPr>
              <a:t>nödvändigt</a:t>
            </a:r>
            <a:r>
              <a:rPr lang="sv-SE" dirty="0"/>
              <a:t> för att </a:t>
            </a:r>
            <a:r>
              <a:rPr lang="sv-SE" dirty="0">
                <a:highlight>
                  <a:srgbClr val="FFFF00"/>
                </a:highlight>
              </a:rPr>
              <a:t>uppnå syftet. S</a:t>
            </a:r>
            <a:r>
              <a:rPr lang="sv-SE" dirty="0"/>
              <a:t>kydda/främja det nödvändiga syftet att försörja företaget, SAS, med piloter med yngre ålder AD 2011:37 </a:t>
            </a:r>
            <a:r>
              <a:rPr lang="sv-SE" sz="1900" dirty="0"/>
              <a:t>(piloter över 60 år skulle sägas upp först enl. turordningsavtal AD ansåg åtgärden ej ”lämplig” då den fråntog piloter möjligheten att kvarstå i anställning till 67 års ålder)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DE27-082D-452C-8E84-9B498D0DE174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070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Förbud mot </a:t>
            </a:r>
            <a:r>
              <a:rPr lang="sv-SE" sz="2400" dirty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rPr>
              <a:t>Indirekt</a:t>
            </a:r>
            <a:r>
              <a:rPr lang="sv-SE" sz="24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sv-SE" sz="2400" dirty="0">
                <a:latin typeface="+mn-lt"/>
                <a:ea typeface="+mn-ea"/>
                <a:cs typeface="+mn-cs"/>
              </a:rPr>
              <a:t>diskriminering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Indirekt diskriminering innebär att en arbetsgivare tillämpar ex. vis ett avtalsvillkor eller bestämmelse som förefaller vara neutralt men som särskilt missgynnar personer med en tillhörighet till någon av diskrimineringsgrunderna</a:t>
            </a:r>
          </a:p>
          <a:p>
            <a:r>
              <a:rPr lang="sv-SE" dirty="0"/>
              <a:t> Bevisbördan är även delad vid indirekt diskriminering</a:t>
            </a:r>
          </a:p>
          <a:p>
            <a:r>
              <a:rPr lang="sv-SE" dirty="0"/>
              <a:t>Sanktionen vid brott mot diskrimineringslagen i arbetslivet är skadestånd som benämns diskrimineringsersättning i AD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DE27-082D-452C-8E84-9B498D0DE174}" type="slidenum">
              <a:rPr lang="sv-SE" smtClean="0"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4193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2800" dirty="0"/>
              <a:t>Krav på aktiva åtgärder för jämställdhet och likabehandling.  DL 3 kap § 13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v-SE" dirty="0"/>
              <a:t>Arbetsgivaren ska aktivt arbeta för att främja  lika möjligheter med avseende på kön, etnisk tillhörighet och religion eller annan trosuppfattning.</a:t>
            </a:r>
          </a:p>
          <a:p>
            <a:r>
              <a:rPr lang="sv-SE" b="1" dirty="0"/>
              <a:t>Jämställhetsplan</a:t>
            </a:r>
            <a:r>
              <a:rPr lang="sv-SE" dirty="0"/>
              <a:t> om minst 25 anställda ska </a:t>
            </a:r>
            <a:r>
              <a:rPr lang="sv-SE"/>
              <a:t>arbetsgivaren kartlägga, </a:t>
            </a:r>
            <a:r>
              <a:rPr lang="sv-SE" dirty="0"/>
              <a:t>formulera mål och vidta lämpliga åtgärder för att nå målen Ska primär förhandlas § 11 MBL</a:t>
            </a:r>
          </a:p>
          <a:p>
            <a:r>
              <a:rPr lang="sv-SE" b="1" dirty="0"/>
              <a:t>Lönekartläggning</a:t>
            </a:r>
            <a:r>
              <a:rPr lang="sv-SE" dirty="0"/>
              <a:t> ,alla arbetsgivare ska årligen göra en lönekartläggning för att upptäcka, åtgärda och förebygga osakliga löneskillnader – löneskillnader som inte kan förklaras med könsneutrala argument. Primär förhandlas § 11 MBL </a:t>
            </a:r>
          </a:p>
          <a:p>
            <a:r>
              <a:rPr lang="sv-SE" dirty="0"/>
              <a:t>Arbetsgivare och arbetstagare (och deras organisationer) ska samverka för att främja jämställdhet och likabehandling (DL 3:1 resp. 3:12)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DE27-082D-452C-8E84-9B498D0DE174}" type="slidenum">
              <a:rPr lang="sv-SE" smtClean="0"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2402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Arbetsgivarens skyldigheter vid trakasserier (DL </a:t>
            </a:r>
            <a:r>
              <a:rPr lang="sv-SE" sz="2200" dirty="0"/>
              <a:t>kap </a:t>
            </a:r>
            <a:r>
              <a:rPr lang="sv-SE" dirty="0"/>
              <a:t>2 § 3)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941515"/>
          </a:xfrm>
        </p:spPr>
        <p:txBody>
          <a:bodyPr>
            <a:normAutofit/>
          </a:bodyPr>
          <a:lstStyle/>
          <a:p>
            <a:r>
              <a:rPr lang="sv-SE" dirty="0"/>
              <a:t>Diskrimineringslagen har särskilda regler vid trakasserier av arbetstagare, praktikanter eller inhyrd/inlånad arbetskraft.</a:t>
            </a:r>
          </a:p>
          <a:p>
            <a:r>
              <a:rPr lang="sv-SE" dirty="0"/>
              <a:t>Regleringen är tillämplig då någon upplever sig vara trakasserad(dvs kränker någons värdighet) av någon annan som utför arbete/praktik på arbetsplatsen</a:t>
            </a:r>
          </a:p>
          <a:p>
            <a:r>
              <a:rPr lang="sv-SE" dirty="0"/>
              <a:t>Om arbetsgivaren (förträdare för arbetsgivaren)har trakasserat en arbetstagare eller arbetssökande och att kränkningen har samband med någon diskrimineringsgrund eller består av sexuella trakasserier är detta beteende direkt diskriminering och inte trakasserier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DE27-082D-452C-8E84-9B498D0DE174}" type="slidenum">
              <a:rPr lang="sv-SE" smtClean="0"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1233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Arbetsgivarens skyldigheter vid trakasserier (DL </a:t>
            </a:r>
            <a:r>
              <a:rPr lang="sv-SE" sz="2200" dirty="0"/>
              <a:t>kap </a:t>
            </a:r>
            <a:r>
              <a:rPr lang="sv-SE" dirty="0"/>
              <a:t>2 § 3)forts..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Arbetsgivaren ska utreda vid misstänkta trakasserier arbetstagare emellan</a:t>
            </a:r>
          </a:p>
          <a:p>
            <a:r>
              <a:rPr lang="sv-SE" dirty="0"/>
              <a:t>Vidta lämplig åtgärd som förhindrar och förebygger fortsatta trakasserier</a:t>
            </a:r>
          </a:p>
          <a:p>
            <a:r>
              <a:rPr lang="sv-SE" dirty="0"/>
              <a:t>Följa upp</a:t>
            </a:r>
          </a:p>
          <a:p>
            <a:pPr marL="114300" indent="0">
              <a:buNone/>
            </a:pPr>
            <a:r>
              <a:rPr lang="sv-SE" dirty="0"/>
              <a:t>Trakasserier på en arbetsplats är allvarlig misskötsamhet i LAS: mening och utgör i princip grund för avskedande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DE27-082D-452C-8E84-9B498D0DE174}" type="slidenum">
              <a:rPr lang="sv-SE" smtClean="0"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5572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Förbud mot repressalier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Diskrimineringslagen förbjuder repressalier mot arbetstagaren som grundar sig på att arbetstagare som gjort en anmälan, påtalat en diskriminering eller deltagit i en utredning om diskriminering, (DL 2 kap 18 §)</a:t>
            </a:r>
          </a:p>
          <a:p>
            <a:r>
              <a:rPr lang="sv-SE" dirty="0"/>
              <a:t>En repressalieåtgärd är en arbetsledningsåtgärd eller annan åtgärd som innebär något negativt för den det berör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DE27-082D-452C-8E84-9B498D0DE174}" type="slidenum">
              <a:rPr lang="sv-SE" smtClean="0"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902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4E494E-98CD-4973-84F4-41D3869DF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382" y="927098"/>
            <a:ext cx="7019986" cy="709865"/>
          </a:xfrm>
        </p:spPr>
        <p:txBody>
          <a:bodyPr/>
          <a:lstStyle/>
          <a:p>
            <a:r>
              <a:rPr lang="sv-SE" dirty="0"/>
              <a:t>Ogiltigförklaring av rättshandlingar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66B2760-611B-4FEA-B279-B4D85B02E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Rättshandlingar (ex, vis avskedande) som innebär att någon diskrimineras enligt diskrimineringslagens grunder kan ogiltigförklaras av domstol.</a:t>
            </a:r>
          </a:p>
          <a:p>
            <a:r>
              <a:rPr lang="sv-SE" dirty="0"/>
              <a:t>Om arbetsgivaren vägrar följa ogiltighetsförklaringen </a:t>
            </a:r>
            <a:r>
              <a:rPr lang="sv-SE"/>
              <a:t>är anställningsförhållandet  </a:t>
            </a:r>
            <a:r>
              <a:rPr lang="sv-SE" dirty="0"/>
              <a:t>ändå upplöst. Arbetstagaren ska då ersättas jml ”kostnadstarifferna” i LAS § 39 dvs. 6-32 månadslöner som minimum – kan bli högre beroende på diskrimineringens art och omfattning liksom graden av kränkning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6DF28A3-96BD-4F66-A876-401734489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PRW LiU 2016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AA42C9-0636-4211-AF08-BEFF3ADBD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DE27-082D-452C-8E84-9B498D0DE174}" type="slidenum">
              <a:rPr lang="sv-SE" smtClean="0"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7162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435280" cy="823403"/>
          </a:xfrm>
        </p:spPr>
        <p:txBody>
          <a:bodyPr>
            <a:normAutofit/>
          </a:bodyPr>
          <a:lstStyle/>
          <a:p>
            <a:r>
              <a:rPr lang="sv-SE" sz="2400" dirty="0"/>
              <a:t>Lag mot diskriminering av deltidsarbetande och tidsbegränsat anställda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32448"/>
          </a:xfrm>
        </p:spPr>
        <p:txBody>
          <a:bodyPr/>
          <a:lstStyle/>
          <a:p>
            <a:r>
              <a:rPr lang="sv-SE" dirty="0"/>
              <a:t>Från 2002 gäller en lag mot diskriminering av deltidsarbetande och tidsbegränsat anställda</a:t>
            </a:r>
          </a:p>
          <a:p>
            <a:r>
              <a:rPr lang="sv-SE" dirty="0"/>
              <a:t>Lagen skyddar mot både direkt och indirekt diskriminering</a:t>
            </a:r>
          </a:p>
          <a:p>
            <a:r>
              <a:rPr lang="sv-SE" dirty="0"/>
              <a:t>Lagen är endast tillämplig på löne- och andra anställningsvillkor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DE27-082D-452C-8E84-9B498D0DE174}" type="slidenum">
              <a:rPr lang="sv-SE" smtClean="0"/>
              <a:t>17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5719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Skydd mot diskriminering av föräldralediga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64382" y="2489200"/>
            <a:ext cx="6345260" cy="3748112"/>
          </a:xfrm>
        </p:spPr>
        <p:txBody>
          <a:bodyPr>
            <a:normAutofit lnSpcReduction="10000"/>
          </a:bodyPr>
          <a:lstStyle/>
          <a:p>
            <a:r>
              <a:rPr lang="sv-SE" dirty="0"/>
              <a:t>I föräldraledighetslagen finns regler som skyddar den föräldraledige mot diskriminering/missgynnande som har ett direkt samband med föräldraledigheten</a:t>
            </a:r>
          </a:p>
          <a:p>
            <a:r>
              <a:rPr lang="sv-SE" dirty="0"/>
              <a:t>Exempel på diskriminering/missgynnande kan vara:</a:t>
            </a:r>
            <a:br>
              <a:rPr lang="sv-SE" dirty="0"/>
            </a:br>
            <a:r>
              <a:rPr lang="sv-SE" dirty="0"/>
              <a:t>- gå miste om anställning eller befordran</a:t>
            </a:r>
            <a:br>
              <a:rPr lang="sv-SE" dirty="0"/>
            </a:br>
            <a:r>
              <a:rPr lang="sv-SE" dirty="0"/>
              <a:t>- bli förflyttad eller omplacerad till sämre arbetsuppgifter eller arbetsvillkor</a:t>
            </a:r>
            <a:br>
              <a:rPr lang="sv-SE" dirty="0"/>
            </a:br>
            <a:r>
              <a:rPr lang="sv-SE" dirty="0"/>
              <a:t>- halka efter i löneutveckling</a:t>
            </a:r>
            <a:br>
              <a:rPr lang="sv-SE" dirty="0"/>
            </a:br>
            <a:r>
              <a:rPr lang="sv-SE" dirty="0"/>
              <a:t>- en provanställning avbryts eller övergår inte i en tillsvidareanställning</a:t>
            </a:r>
            <a:br>
              <a:rPr lang="sv-SE" dirty="0"/>
            </a:br>
            <a:r>
              <a:rPr lang="sv-SE" dirty="0"/>
              <a:t>- bli utsatt för kränkningar från arbetsgivaren som orsakar obehag och lidande 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DE27-082D-452C-8E84-9B498D0DE174}" type="slidenum">
              <a:rPr lang="sv-SE" smtClean="0"/>
              <a:t>18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6716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5970" y="927099"/>
            <a:ext cx="6343672" cy="341662"/>
          </a:xfrm>
        </p:spPr>
        <p:txBody>
          <a:bodyPr>
            <a:normAutofit fontScale="90000"/>
          </a:bodyPr>
          <a:lstStyle/>
          <a:p>
            <a:r>
              <a:rPr lang="sv-SE" dirty="0"/>
              <a:t>Talan i diskrimineringsmål och sanktioner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20480"/>
          </a:xfrm>
        </p:spPr>
        <p:txBody>
          <a:bodyPr>
            <a:normAutofit fontScale="92500"/>
          </a:bodyPr>
          <a:lstStyle/>
          <a:p>
            <a:r>
              <a:rPr lang="sv-SE" dirty="0"/>
              <a:t>DO kan företräda enskilda individer i domstol</a:t>
            </a:r>
          </a:p>
          <a:p>
            <a:r>
              <a:rPr lang="sv-SE" dirty="0"/>
              <a:t>Om facklig organisation avstår från att föra talan i domstol för sin medlems räkning kan DO föra denna talan i domstol</a:t>
            </a:r>
          </a:p>
          <a:p>
            <a:r>
              <a:rPr lang="sv-SE" dirty="0"/>
              <a:t>Om arbetsgivare bryter mot diskrimineringslagens förbud mot diskriminering eller inte följer reglerna mot trakasserier kan arbetsgivaren av domstol åläggas att betala diskrimineringsersättning.</a:t>
            </a:r>
            <a:br>
              <a:rPr lang="sv-SE" dirty="0"/>
            </a:br>
            <a:endParaRPr lang="sv-SE" dirty="0"/>
          </a:p>
          <a:p>
            <a:r>
              <a:rPr lang="sv-SE" dirty="0"/>
              <a:t>Diskrimineringsersättningen ska i första hand ersätta den kränkning som hen har utsatts för. I andra hand ska ersättningen kompensera den ekonomiska förlust  som arbetstagare kan drabbas av genom arbetsgivarens brott mot lagen. Diskrimineringsersättning ska även ha en </a:t>
            </a:r>
            <a:r>
              <a:rPr lang="sv-SE"/>
              <a:t>preventiv funktion</a:t>
            </a:r>
            <a:endParaRPr lang="sv-SE" dirty="0"/>
          </a:p>
          <a:p>
            <a:r>
              <a:rPr lang="sv-SE" dirty="0"/>
              <a:t>Överträdelsens art och omfattning liksom graden av kränkning ska tas hänsyn till när domstolen avgör storleken på diskrimineringsersättningen.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DE27-082D-452C-8E84-9B498D0DE174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9303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Lagens uppbyggnad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Diskrimineringslagen innehåller  två olika typer av regler.</a:t>
            </a:r>
          </a:p>
          <a:p>
            <a:pPr marL="114300" indent="0">
              <a:buNone/>
            </a:pPr>
            <a:br>
              <a:rPr lang="sv-SE" dirty="0"/>
            </a:br>
            <a:r>
              <a:rPr lang="sv-SE" dirty="0"/>
              <a:t>- </a:t>
            </a:r>
            <a:r>
              <a:rPr lang="sv-SE" b="1" dirty="0"/>
              <a:t>regler om förbud mot diskriminering, trakasserier och repressalier</a:t>
            </a:r>
          </a:p>
          <a:p>
            <a:pPr marL="114300" indent="0">
              <a:buNone/>
            </a:pPr>
            <a:br>
              <a:rPr lang="sv-SE" b="1" dirty="0"/>
            </a:br>
            <a:r>
              <a:rPr lang="sv-SE" dirty="0"/>
              <a:t>- </a:t>
            </a:r>
            <a:r>
              <a:rPr lang="sv-SE" b="1" dirty="0"/>
              <a:t>regler om krav på aktiva åtgärder som främjar jämställdhet och likabehandling </a:t>
            </a:r>
            <a:r>
              <a:rPr lang="sv-SE" dirty="0"/>
              <a:t>(gäller främst diskrimineringsgrunderna - kön, etnisk tillhörighet, religion eller annan trosuppfattning, men omfattar alla diskrimineringsgrunderna)</a:t>
            </a:r>
            <a:br>
              <a:rPr lang="sv-SE" dirty="0"/>
            </a:br>
            <a:r>
              <a:rPr lang="sv-SE" dirty="0"/>
              <a:t>dvs alla ska ges lika möjligheter och rättigheter i arbetslivet oavsett kön, etnisk tillhörighet, religion eller annan trosuppfattning eller de övriga diskrimineringsgrunderna.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DE27-082D-452C-8E84-9B498D0DE174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004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7 Diskrimineringsgrunder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b="1" dirty="0"/>
              <a:t>Kön</a:t>
            </a:r>
            <a:r>
              <a:rPr lang="sv-SE" dirty="0"/>
              <a:t>: att någon är kvinna eller man. Även diskriminering på grund av att en person är </a:t>
            </a:r>
            <a:r>
              <a:rPr lang="sv-SE" dirty="0">
                <a:solidFill>
                  <a:schemeClr val="tx1"/>
                </a:solidFill>
              </a:rPr>
              <a:t>transsexuell - </a:t>
            </a:r>
            <a:r>
              <a:rPr lang="sv-SE" dirty="0"/>
              <a:t>kallas i dagligt tal för könsdiskriminering</a:t>
            </a:r>
          </a:p>
          <a:p>
            <a:r>
              <a:rPr lang="sv-SE" b="1" dirty="0"/>
              <a:t>Etnisk tillhörighet</a:t>
            </a:r>
            <a:r>
              <a:rPr lang="sv-SE" dirty="0"/>
              <a:t>: nationellt eller etniskt ursprung, hudfärg eller annat liknande förhållande. Mycket av den etniska diskrimineringen kallas i dagligt tal  rasism.</a:t>
            </a:r>
          </a:p>
          <a:p>
            <a:r>
              <a:rPr lang="sv-SE" b="1" dirty="0"/>
              <a:t>Religion eller annan trosuppfattning</a:t>
            </a:r>
            <a:r>
              <a:rPr lang="sv-SE" dirty="0"/>
              <a:t>: avser en persons religiösa identitet. Samtliga religiösa utövare omfattas, samt de med icke-religiös livsåskådning. Politiska åskådningar och etiska eller filosofiska värderingar som inte har samband med religion omfattas inte av diskrimineringslagens skydd.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DE27-082D-452C-8E84-9B498D0DE174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939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Diskrimineringsgrunder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04456"/>
          </a:xfrm>
        </p:spPr>
        <p:txBody>
          <a:bodyPr/>
          <a:lstStyle/>
          <a:p>
            <a:r>
              <a:rPr lang="sv-SE" b="1" dirty="0"/>
              <a:t>Sexuell läggning</a:t>
            </a:r>
            <a:r>
              <a:rPr lang="sv-SE" dirty="0"/>
              <a:t>: homosexuell, bisexuell eller heterosexuell läggning. Omfattar inte sexuella aktiviteter, varken icke-kriminaliserade som </a:t>
            </a:r>
            <a:r>
              <a:rPr lang="sv-SE" dirty="0">
                <a:solidFill>
                  <a:schemeClr val="tx1"/>
                </a:solidFill>
              </a:rPr>
              <a:t>fetischism</a:t>
            </a:r>
            <a:r>
              <a:rPr lang="sv-SE" dirty="0"/>
              <a:t> och swingers eller kriminaliserade som pedofili och nekrofili.</a:t>
            </a:r>
          </a:p>
          <a:p>
            <a:r>
              <a:rPr lang="sv-SE" b="1" dirty="0"/>
              <a:t>Könsöverskridande identitet eller uttryck</a:t>
            </a:r>
            <a:r>
              <a:rPr lang="sv-SE" dirty="0"/>
              <a:t>: att någon inte identifierar sig som kvinna eller man eller genom sin klädsel eller på annat sätt ger uttryck för att tillhöra ett annat kön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DE27-082D-452C-8E84-9B498D0DE174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7918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Diskrimineringsgrunder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20480"/>
          </a:xfrm>
        </p:spPr>
        <p:txBody>
          <a:bodyPr>
            <a:normAutofit/>
          </a:bodyPr>
          <a:lstStyle/>
          <a:p>
            <a:r>
              <a:rPr lang="sv-SE" b="1" dirty="0"/>
              <a:t>Funktionsnedsättning</a:t>
            </a:r>
            <a:r>
              <a:rPr lang="sv-SE" dirty="0"/>
              <a:t>: varaktiga fysiska, psykiska eller begåvningsmässiga begränsningar av en persons funktionsförmåga som till följd av en skada eller en sjukdom fanns vid födelsen, har uppstått därefter eller kan förväntas uppstå.</a:t>
            </a:r>
          </a:p>
          <a:p>
            <a:r>
              <a:rPr lang="sv-SE" b="1" dirty="0"/>
              <a:t>Ålder</a:t>
            </a:r>
            <a:r>
              <a:rPr lang="sv-SE" dirty="0"/>
              <a:t>: uppnådd levnadslängd. Undantag är för nedre åldergränser med berättigat syfte och vissa uttryckliga undantag.</a:t>
            </a:r>
            <a:endParaRPr lang="sv-SE" baseline="30000" dirty="0"/>
          </a:p>
          <a:p>
            <a:pPr marL="114300" indent="0">
              <a:buNone/>
            </a:pPr>
            <a:endParaRPr lang="sv-SE" dirty="0"/>
          </a:p>
          <a:p>
            <a:r>
              <a:rPr lang="sv-SE" b="1" i="1" dirty="0"/>
              <a:t>Bristande tillgänglighet</a:t>
            </a:r>
            <a:r>
              <a:rPr lang="sv-SE" i="1" dirty="0"/>
              <a:t>: Från och med 1 januari 2015 tillkom en ”åttonde diskrimineringsgrund -  bristande tillgänglighet”. Med bristande tillgänglighet menas att en person med funktionsnedsättning missgynnas därför att man inte gjort skäliga åtgärder för att personen ska komma i jämförbar situation med personer utan funktionsnedsättning.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DE27-082D-452C-8E84-9B498D0DE174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796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Diskriminering i arbetslivet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I arbetslivet/på arbetsmarknaden ger diskrimineringslagen skydd för:</a:t>
            </a:r>
          </a:p>
          <a:p>
            <a:r>
              <a:rPr lang="sv-SE" dirty="0"/>
              <a:t>Arbetstagare</a:t>
            </a:r>
          </a:p>
          <a:p>
            <a:r>
              <a:rPr lang="sv-SE" dirty="0"/>
              <a:t>Arbetssökande (både den som sökt arbete eller den som efterfrågat en anställning)</a:t>
            </a:r>
          </a:p>
          <a:p>
            <a:r>
              <a:rPr lang="sv-SE" dirty="0"/>
              <a:t>Praktikanter</a:t>
            </a:r>
          </a:p>
          <a:p>
            <a:r>
              <a:rPr lang="sv-SE" dirty="0"/>
              <a:t>Inhyrd eller inlånad arbetskraft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DE27-082D-452C-8E84-9B498D0DE174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688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Direkt diskriminering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Lagen ger skydd mot missgynnande i jämförelse med någon annan jämförelseperson(verklig eller fiktiv) som blivit bättre behandlad utifrån diskrimineringsfaktorerna (de 7) och som har ett samband med dessa.</a:t>
            </a:r>
          </a:p>
          <a:p>
            <a:r>
              <a:rPr lang="sv-SE" dirty="0"/>
              <a:t>Missgynnande – jämförelse – orsakssamband</a:t>
            </a:r>
          </a:p>
          <a:p>
            <a:r>
              <a:rPr lang="sv-SE" dirty="0"/>
              <a:t>Bevisbörda (delad) Om den som anser sig diskriminerad kan lyckas  visa på omständigheter som visar att hen blivit missgynnad i jämförelse med annan i en jämförbar situation så övergår bevisbördan på arbetsgivaren.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DE27-082D-452C-8E84-9B498D0DE174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50305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Förbud mot Direkt diskriminering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Arbetsgivaren ska då bevisa att det saknas kausalsamband mellan den missgynnande behandlingen och någon av diskrimineringsgrunderna.</a:t>
            </a:r>
          </a:p>
          <a:p>
            <a:r>
              <a:rPr lang="sv-SE" dirty="0"/>
              <a:t>Eller att arbetsgivaren kan lämna en förklaring till missgynnandet som är neutral (diskrimineringsneutrala argument) i förhållande till den påstådda diskrimineringsgrunden </a:t>
            </a:r>
          </a:p>
          <a:p>
            <a:r>
              <a:rPr lang="sv-SE" dirty="0"/>
              <a:t>Eller  förekomsten av en tillämplig undantagsregel som tillåter ”missgynnandet”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PRW LiU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DE27-082D-452C-8E84-9B498D0DE174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3689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 styrelserum">
  <a:themeElements>
    <a:clrScheme name="Jon styrelseru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Jon styrelseru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 styrelseru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EC2AC1123BD4E4EAD5D3F5B4ABCABCA" ma:contentTypeVersion="8" ma:contentTypeDescription="Skapa ett nytt dokument." ma:contentTypeScope="" ma:versionID="c41ca151f4123339a29747da88045695">
  <xsd:schema xmlns:xsd="http://www.w3.org/2001/XMLSchema" xmlns:xs="http://www.w3.org/2001/XMLSchema" xmlns:p="http://schemas.microsoft.com/office/2006/metadata/properties" xmlns:ns2="054efeae-adf5-4eef-9e7b-09797c2eef24" xmlns:ns3="744afde5-a735-4e93-ac19-5bebda2384c0" targetNamespace="http://schemas.microsoft.com/office/2006/metadata/properties" ma:root="true" ma:fieldsID="4c78932dbb34fc3f14588e9e1d26b086" ns2:_="" ns3:_="">
    <xsd:import namespace="054efeae-adf5-4eef-9e7b-09797c2eef24"/>
    <xsd:import namespace="744afde5-a735-4e93-ac19-5bebda2384c0"/>
    <xsd:element name="properties">
      <xsd:complexType>
        <xsd:sequence>
          <xsd:element name="documentManagement">
            <xsd:complexType>
              <xsd:all>
                <xsd:element ref="ns2:_lisam_Description" minOccurs="0"/>
                <xsd:element ref="ns3:_lisam_PublishedVers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4efeae-adf5-4eef-9e7b-09797c2eef24" elementFormDefault="qualified">
    <xsd:import namespace="http://schemas.microsoft.com/office/2006/documentManagement/types"/>
    <xsd:import namespace="http://schemas.microsoft.com/office/infopath/2007/PartnerControls"/>
    <xsd:element name="_lisam_Description" ma:index="8" nillable="true" ma:displayName="Beskrivning" ma:internalName="_lisam_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4afde5-a735-4e93-ac19-5bebda2384c0" elementFormDefault="qualified">
    <xsd:import namespace="http://schemas.microsoft.com/office/2006/documentManagement/types"/>
    <xsd:import namespace="http://schemas.microsoft.com/office/infopath/2007/PartnerControls"/>
    <xsd:element name="_lisam_PublishedVersion" ma:index="9" nillable="true" ma:displayName="Published Version" ma:internalName="_lisam_PublishedVersion">
      <xsd:simpleType>
        <xsd:restriction base="dms:Text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lisam_Description xmlns="054efeae-adf5-4eef-9e7b-09797c2eef24" xsi:nil="true"/>
    <_lisam_PublishedVersion xmlns="744afde5-a735-4e93-ac19-5bebda2384c0" xsi:nil="true"/>
  </documentManagement>
</p:properties>
</file>

<file path=customXml/itemProps1.xml><?xml version="1.0" encoding="utf-8"?>
<ds:datastoreItem xmlns:ds="http://schemas.openxmlformats.org/officeDocument/2006/customXml" ds:itemID="{74676ED6-000D-42CE-869B-5A2A4EEE4991}"/>
</file>

<file path=customXml/itemProps2.xml><?xml version="1.0" encoding="utf-8"?>
<ds:datastoreItem xmlns:ds="http://schemas.openxmlformats.org/officeDocument/2006/customXml" ds:itemID="{4C6BF15A-A276-4A3A-9EC5-90DB20EC4EA3}"/>
</file>

<file path=customXml/itemProps3.xml><?xml version="1.0" encoding="utf-8"?>
<ds:datastoreItem xmlns:ds="http://schemas.openxmlformats.org/officeDocument/2006/customXml" ds:itemID="{9A8CE1B2-9E4B-41EE-8E26-168D4FBC6FC2}"/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358</TotalTime>
  <Words>1239</Words>
  <Application>Microsoft Office PowerPoint</Application>
  <PresentationFormat>Bildspel på skärmen (4:3)</PresentationFormat>
  <Paragraphs>113</Paragraphs>
  <Slides>18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 Gothic</vt:lpstr>
      <vt:lpstr>Wingdings 3</vt:lpstr>
      <vt:lpstr>Jon styrelserum</vt:lpstr>
      <vt:lpstr>Diskrimineringslagstiftning</vt:lpstr>
      <vt:lpstr>Talan i diskrimineringsmål och sanktioner</vt:lpstr>
      <vt:lpstr>Lagens uppbyggnad</vt:lpstr>
      <vt:lpstr>7 Diskrimineringsgrunder</vt:lpstr>
      <vt:lpstr>Diskrimineringsgrunder </vt:lpstr>
      <vt:lpstr>Diskrimineringsgrunder</vt:lpstr>
      <vt:lpstr>Diskriminering i arbetslivet</vt:lpstr>
      <vt:lpstr>Direkt diskriminering</vt:lpstr>
      <vt:lpstr>Förbud mot Direkt diskriminering</vt:lpstr>
      <vt:lpstr>Tillåtna undantag</vt:lpstr>
      <vt:lpstr>Förbud mot Indirekt diskriminering</vt:lpstr>
      <vt:lpstr>Krav på aktiva åtgärder för jämställdhet och likabehandling.  DL 3 kap § 13</vt:lpstr>
      <vt:lpstr>Arbetsgivarens skyldigheter vid trakasserier (DL kap 2 § 3)</vt:lpstr>
      <vt:lpstr>Arbetsgivarens skyldigheter vid trakasserier (DL kap 2 § 3)forts..</vt:lpstr>
      <vt:lpstr>Förbud mot repressalier</vt:lpstr>
      <vt:lpstr>Ogiltigförklaring av rättshandlingar</vt:lpstr>
      <vt:lpstr>Lag mot diskriminering av deltidsarbetande och tidsbegränsat anställda</vt:lpstr>
      <vt:lpstr>Skydd mot diskriminering av föräldralediga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Diskrimineringslagstiftning</dc:title>
  <dc:creator>Pher Widén</dc:creator>
  <cp:lastModifiedBy>Pher Widen</cp:lastModifiedBy>
  <cp:revision>66</cp:revision>
  <dcterms:created xsi:type="dcterms:W3CDTF">2016-09-24T05:52:56Z</dcterms:created>
  <dcterms:modified xsi:type="dcterms:W3CDTF">2019-10-08T06:37:24Z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0x010100CEC2AC1123BD4E4EAD5D3F5B4ABCABCA</vt:lpwstr>
  </property>
</Properties>
</file>